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7"/>
  </p:notesMasterIdLst>
  <p:sldIdLst>
    <p:sldId id="256" r:id="rId2"/>
    <p:sldId id="257" r:id="rId3"/>
    <p:sldId id="260" r:id="rId4"/>
    <p:sldId id="265" r:id="rId5"/>
    <p:sldId id="267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AA12"/>
    <a:srgbClr val="FB65FB"/>
    <a:srgbClr val="84F88A"/>
    <a:srgbClr val="7BE973"/>
    <a:srgbClr val="33F33C"/>
    <a:srgbClr val="40E03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CE044C-B2C0-4A9D-AEB5-C6D8B237282F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7BBBBE-5966-4490-825B-B6BB841D68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311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7297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0134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8522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7688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2461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6086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1452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8404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9662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4792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9338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7919">
              <a:srgbClr val="84F88A"/>
            </a:gs>
            <a:gs pos="93000">
              <a:srgbClr val="33F33C">
                <a:alpha val="50000"/>
                <a:lumMod val="30000"/>
              </a:srgbClr>
            </a:gs>
            <a:gs pos="77000">
              <a:srgbClr val="0AAA12">
                <a:alpha val="16000"/>
              </a:srgbClr>
            </a:gs>
            <a:gs pos="99167">
              <a:srgbClr val="156B13"/>
            </a:gs>
            <a:gs pos="66000">
              <a:srgbClr val="33F33C"/>
            </a:gs>
            <a:gs pos="82502">
              <a:srgbClr val="055309"/>
            </a:gs>
            <a:gs pos="21000">
              <a:srgbClr val="7BE973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224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внобедренный треугольник 1"/>
          <p:cNvSpPr/>
          <p:nvPr/>
        </p:nvSpPr>
        <p:spPr>
          <a:xfrm rot="2365788">
            <a:off x="3735177" y="5837579"/>
            <a:ext cx="858183" cy="914400"/>
          </a:xfrm>
          <a:prstGeom prst="triangle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С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4194591" y="5943600"/>
            <a:ext cx="1060704" cy="914400"/>
          </a:xfrm>
          <a:prstGeom prst="triangle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 rot="18653893">
            <a:off x="4862387" y="5866924"/>
            <a:ext cx="785818" cy="914400"/>
          </a:xfrm>
          <a:prstGeom prst="triangle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д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9" name="Месяц 8"/>
          <p:cNvSpPr/>
          <p:nvPr/>
        </p:nvSpPr>
        <p:spPr>
          <a:xfrm rot="2878041">
            <a:off x="4227651" y="2716814"/>
            <a:ext cx="2298069" cy="3167855"/>
          </a:xfrm>
          <a:prstGeom prst="mo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Наставники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0" name="Месяц 9"/>
          <p:cNvSpPr/>
          <p:nvPr/>
        </p:nvSpPr>
        <p:spPr>
          <a:xfrm rot="20192523">
            <a:off x="2562435" y="3166524"/>
            <a:ext cx="1880288" cy="3394176"/>
          </a:xfrm>
          <a:prstGeom prst="mo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Наследники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3" name="7-конечная звезда 12"/>
          <p:cNvSpPr/>
          <p:nvPr/>
        </p:nvSpPr>
        <p:spPr>
          <a:xfrm rot="20920461">
            <a:off x="1653211" y="180346"/>
            <a:ext cx="1857388" cy="1628780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/>
              <a:t>Рук-ль</a:t>
            </a:r>
            <a:endParaRPr lang="ru-RU" sz="1600" b="1" dirty="0" smtClean="0"/>
          </a:p>
          <a:p>
            <a:pPr algn="ctr"/>
            <a:r>
              <a:rPr lang="ru-RU" sz="1600" b="1" dirty="0" err="1"/>
              <a:t>н</a:t>
            </a:r>
            <a:r>
              <a:rPr lang="ru-RU" sz="1600" b="1" dirty="0" err="1" smtClean="0"/>
              <a:t>аправ</a:t>
            </a:r>
            <a:r>
              <a:rPr lang="ru-RU" sz="1600" b="1" dirty="0" smtClean="0"/>
              <a:t>. «Мир»</a:t>
            </a:r>
            <a:endParaRPr lang="ru-RU" sz="1600" b="1" dirty="0"/>
          </a:p>
        </p:txBody>
      </p:sp>
      <p:sp>
        <p:nvSpPr>
          <p:cNvPr id="14" name="7-конечная звезда 13"/>
          <p:cNvSpPr/>
          <p:nvPr/>
        </p:nvSpPr>
        <p:spPr>
          <a:xfrm rot="600000">
            <a:off x="6631176" y="887966"/>
            <a:ext cx="2692869" cy="1883629"/>
          </a:xfrm>
          <a:prstGeom prst="star7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Рук-ль </a:t>
            </a:r>
            <a:r>
              <a:rPr lang="ru-RU" sz="1600" b="1" dirty="0" err="1" smtClean="0"/>
              <a:t>направ</a:t>
            </a:r>
            <a:r>
              <a:rPr lang="ru-RU" sz="1600" b="1" dirty="0" smtClean="0"/>
              <a:t> «Гармония» </a:t>
            </a:r>
            <a:r>
              <a:rPr lang="ru-RU" sz="1600" b="1" dirty="0" err="1" smtClean="0"/>
              <a:t>кульмас</a:t>
            </a:r>
            <a:r>
              <a:rPr lang="ru-RU" sz="1600" b="1" dirty="0" smtClean="0"/>
              <a:t>. </a:t>
            </a:r>
            <a:r>
              <a:rPr lang="ru-RU" sz="1600" b="1" dirty="0" err="1" smtClean="0"/>
              <a:t>меропр</a:t>
            </a:r>
            <a:endParaRPr lang="ru-RU" sz="1600" b="1" dirty="0"/>
          </a:p>
        </p:txBody>
      </p:sp>
      <p:sp>
        <p:nvSpPr>
          <p:cNvPr id="15" name="7-конечная звезда 14"/>
          <p:cNvSpPr/>
          <p:nvPr/>
        </p:nvSpPr>
        <p:spPr>
          <a:xfrm rot="720000">
            <a:off x="5197885" y="1523440"/>
            <a:ext cx="2659015" cy="1792513"/>
          </a:xfrm>
          <a:prstGeom prst="star7">
            <a:avLst/>
          </a:prstGeom>
          <a:solidFill>
            <a:srgbClr val="E41C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/>
              <a:t>Рук-ль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направ</a:t>
            </a:r>
            <a:endParaRPr lang="ru-RU" sz="1600" b="1" dirty="0" smtClean="0"/>
          </a:p>
          <a:p>
            <a:pPr algn="ctr"/>
            <a:r>
              <a:rPr lang="ru-RU" sz="1600" b="1" dirty="0" smtClean="0"/>
              <a:t>«Тимуровское движение»</a:t>
            </a:r>
            <a:endParaRPr lang="ru-RU" sz="1600" b="1" dirty="0"/>
          </a:p>
        </p:txBody>
      </p:sp>
      <p:sp>
        <p:nvSpPr>
          <p:cNvPr id="16" name="7-конечная звезда 15"/>
          <p:cNvSpPr/>
          <p:nvPr/>
        </p:nvSpPr>
        <p:spPr>
          <a:xfrm rot="-540000">
            <a:off x="1423950" y="1702792"/>
            <a:ext cx="2057119" cy="1760755"/>
          </a:xfrm>
          <a:prstGeom prst="star7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/>
              <a:t>Рук-ль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направ</a:t>
            </a:r>
            <a:r>
              <a:rPr lang="ru-RU" sz="1600" b="1" dirty="0"/>
              <a:t> </a:t>
            </a:r>
            <a:r>
              <a:rPr lang="ru-RU" sz="1600" b="1" dirty="0" smtClean="0"/>
              <a:t>«Забота»</a:t>
            </a:r>
            <a:endParaRPr lang="ru-RU" sz="1600" b="1" dirty="0"/>
          </a:p>
        </p:txBody>
      </p:sp>
      <p:sp>
        <p:nvSpPr>
          <p:cNvPr id="17" name="7-конечная звезда 16"/>
          <p:cNvSpPr/>
          <p:nvPr/>
        </p:nvSpPr>
        <p:spPr>
          <a:xfrm>
            <a:off x="3347865" y="-116567"/>
            <a:ext cx="2293427" cy="1669294"/>
          </a:xfrm>
          <a:prstGeom prst="star7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/>
              <a:t>Рук-ль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направ</a:t>
            </a:r>
            <a:r>
              <a:rPr lang="ru-RU" sz="1600" b="1" dirty="0"/>
              <a:t> </a:t>
            </a:r>
            <a:r>
              <a:rPr lang="ru-RU" sz="1600" b="1" dirty="0" smtClean="0"/>
              <a:t>«Гармония»</a:t>
            </a:r>
          </a:p>
          <a:p>
            <a:pPr algn="ctr"/>
            <a:r>
              <a:rPr lang="ru-RU" sz="1600" b="1" dirty="0" smtClean="0"/>
              <a:t>спорт</a:t>
            </a:r>
            <a:endParaRPr lang="ru-RU" sz="1600" b="1" dirty="0"/>
          </a:p>
        </p:txBody>
      </p:sp>
      <p:sp>
        <p:nvSpPr>
          <p:cNvPr id="18" name="7-конечная звезда 17"/>
          <p:cNvSpPr/>
          <p:nvPr/>
        </p:nvSpPr>
        <p:spPr>
          <a:xfrm rot="-540000">
            <a:off x="72224" y="972525"/>
            <a:ext cx="1863531" cy="1714512"/>
          </a:xfrm>
          <a:prstGeom prst="star7">
            <a:avLst/>
          </a:prstGeom>
          <a:solidFill>
            <a:srgbClr val="CC0A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/>
              <a:t>Рук-ль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направ</a:t>
            </a:r>
            <a:r>
              <a:rPr lang="ru-RU" sz="1600" b="1" dirty="0"/>
              <a:t> </a:t>
            </a:r>
            <a:r>
              <a:rPr lang="ru-RU" sz="1600" b="1" dirty="0" smtClean="0"/>
              <a:t>«Труд»</a:t>
            </a:r>
          </a:p>
          <a:p>
            <a:pPr algn="ctr"/>
            <a:r>
              <a:rPr lang="ru-RU" sz="1600" b="1" dirty="0" smtClean="0"/>
              <a:t>учеба</a:t>
            </a:r>
            <a:endParaRPr lang="ru-RU" sz="1600" b="1" dirty="0"/>
          </a:p>
        </p:txBody>
      </p:sp>
      <p:sp>
        <p:nvSpPr>
          <p:cNvPr id="23" name="7-конечная звезда 22"/>
          <p:cNvSpPr/>
          <p:nvPr/>
        </p:nvSpPr>
        <p:spPr>
          <a:xfrm>
            <a:off x="3214677" y="1253232"/>
            <a:ext cx="2214579" cy="1643074"/>
          </a:xfrm>
          <a:prstGeom prst="star7">
            <a:avLst/>
          </a:prstGeom>
          <a:solidFill>
            <a:srgbClr val="FF47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/>
              <a:t>Рук-ль</a:t>
            </a:r>
            <a:endParaRPr lang="ru-RU" sz="1600" b="1" dirty="0" smtClean="0"/>
          </a:p>
          <a:p>
            <a:pPr algn="ctr"/>
            <a:r>
              <a:rPr lang="ru-RU" sz="1600" b="1" dirty="0" err="1" smtClean="0"/>
              <a:t>Уч.центра</a:t>
            </a:r>
            <a:r>
              <a:rPr lang="ru-RU" sz="1600" b="1" dirty="0" smtClean="0"/>
              <a:t> книга</a:t>
            </a:r>
            <a:endParaRPr lang="ru-RU" sz="1600" b="1" dirty="0"/>
          </a:p>
        </p:txBody>
      </p:sp>
      <p:sp>
        <p:nvSpPr>
          <p:cNvPr id="12" name="8-конечная звезда 11"/>
          <p:cNvSpPr/>
          <p:nvPr/>
        </p:nvSpPr>
        <p:spPr>
          <a:xfrm>
            <a:off x="5419563" y="115633"/>
            <a:ext cx="1857388" cy="1628780"/>
          </a:xfrm>
          <a:prstGeom prst="star8">
            <a:avLst/>
          </a:prstGeom>
          <a:solidFill>
            <a:srgbClr val="CC0A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/>
              <a:t>Рук-ль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направ</a:t>
            </a:r>
            <a:r>
              <a:rPr lang="ru-RU" sz="1600" b="1" dirty="0" smtClean="0"/>
              <a:t> «Труд»</a:t>
            </a:r>
          </a:p>
          <a:p>
            <a:pPr algn="ctr"/>
            <a:r>
              <a:rPr lang="ru-RU" sz="1600" b="1" dirty="0"/>
              <a:t>т</a:t>
            </a:r>
            <a:r>
              <a:rPr lang="ru-RU" sz="1600" b="1" dirty="0" smtClean="0"/>
              <a:t>рудовые дела</a:t>
            </a:r>
          </a:p>
        </p:txBody>
      </p:sp>
      <p:sp>
        <p:nvSpPr>
          <p:cNvPr id="24" name="7-конечная звезда 23"/>
          <p:cNvSpPr/>
          <p:nvPr/>
        </p:nvSpPr>
        <p:spPr>
          <a:xfrm rot="-480000">
            <a:off x="283668" y="2996308"/>
            <a:ext cx="2157963" cy="1785950"/>
          </a:xfrm>
          <a:prstGeom prst="star7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/>
              <a:t>Рук-ль</a:t>
            </a:r>
            <a:r>
              <a:rPr lang="ru-RU" sz="1600" b="1" dirty="0" smtClean="0"/>
              <a:t> по работе с наследниками</a:t>
            </a:r>
            <a:endParaRPr lang="ru-RU" sz="1600" b="1" dirty="0"/>
          </a:p>
        </p:txBody>
      </p:sp>
      <p:sp>
        <p:nvSpPr>
          <p:cNvPr id="25" name="7-конечная звезда 24"/>
          <p:cNvSpPr/>
          <p:nvPr/>
        </p:nvSpPr>
        <p:spPr>
          <a:xfrm rot="1320000">
            <a:off x="6885055" y="2777381"/>
            <a:ext cx="2185111" cy="1821228"/>
          </a:xfrm>
          <a:prstGeom prst="star7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/>
              <a:t>Рук-ль</a:t>
            </a:r>
            <a:r>
              <a:rPr lang="ru-RU" sz="1600" b="1" dirty="0" smtClean="0"/>
              <a:t> по работе со следопытами</a:t>
            </a:r>
            <a:endParaRPr lang="ru-RU" sz="1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9891" y="4863612"/>
            <a:ext cx="2961951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Наша организация  </a:t>
            </a:r>
            <a:r>
              <a:rPr lang="ru-RU" sz="2400" b="1" dirty="0">
                <a:solidFill>
                  <a:srgbClr val="C00000"/>
                </a:solidFill>
              </a:rPr>
              <a:t>«Искра»- 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2000" b="1" dirty="0"/>
              <a:t>октябрь 1995года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Месяц 6"/>
          <p:cNvSpPr/>
          <p:nvPr/>
        </p:nvSpPr>
        <p:spPr>
          <a:xfrm rot="1508701">
            <a:off x="3322076" y="2348435"/>
            <a:ext cx="2539069" cy="3517211"/>
          </a:xfrm>
          <a:prstGeom prst="mo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b="1" dirty="0" smtClean="0"/>
              <a:t>1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Следопыты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35401" y="4725144"/>
            <a:ext cx="2541057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добровольная, самодеятельная, интернациональная организация детей, подростков и взрослых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" y="2"/>
            <a:ext cx="2195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Структура ДОО «ИСКРА»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Месяц 7"/>
          <p:cNvSpPr/>
          <p:nvPr/>
        </p:nvSpPr>
        <p:spPr>
          <a:xfrm rot="4001279">
            <a:off x="2403070" y="5306809"/>
            <a:ext cx="935268" cy="1570359"/>
          </a:xfrm>
          <a:prstGeom prst="moon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ЮИД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0" name="Месяц 29"/>
          <p:cNvSpPr/>
          <p:nvPr/>
        </p:nvSpPr>
        <p:spPr>
          <a:xfrm rot="3187869">
            <a:off x="4907049" y="4415700"/>
            <a:ext cx="935268" cy="1570359"/>
          </a:xfrm>
          <a:prstGeom prst="moon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ЮДПД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9597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000"/>
                            </p:stCondLst>
                            <p:childTnLst>
                              <p:par>
                                <p:cTn id="4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000"/>
                            </p:stCondLst>
                            <p:childTnLst>
                              <p:par>
                                <p:cTn id="4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0"/>
                            </p:stCondLst>
                            <p:childTnLst>
                              <p:par>
                                <p:cTn id="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1000"/>
                            </p:stCondLst>
                            <p:childTnLst>
                              <p:par>
                                <p:cTn id="6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000"/>
                            </p:stCondLst>
                            <p:childTnLst>
                              <p:par>
                                <p:cTn id="6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3000"/>
                            </p:stCondLst>
                            <p:childTnLst>
                              <p:par>
                                <p:cTn id="7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4000"/>
                            </p:stCondLst>
                            <p:childTnLst>
                              <p:par>
                                <p:cTn id="7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0"/>
                            </p:stCondLst>
                            <p:childTnLst>
                              <p:par>
                                <p:cTn id="8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9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3" grpId="0" animBg="1"/>
      <p:bldP spid="12" grpId="0" animBg="1"/>
      <p:bldP spid="24" grpId="0" animBg="1"/>
      <p:bldP spid="25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980730"/>
            <a:ext cx="7187136" cy="123382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Девиз ДЕТСКОЙ ОРГАНИЗАЦИИ  «ИСКРА»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907704" y="1556795"/>
            <a:ext cx="6587008" cy="1152127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«Каждый по делу - всего лишь искра,</a:t>
            </a:r>
          </a:p>
          <a:p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Вместе с дружиной -  огонь от костра.»</a:t>
            </a:r>
          </a:p>
          <a:p>
            <a:endParaRPr lang="ru-RU" dirty="0"/>
          </a:p>
        </p:txBody>
      </p:sp>
      <p:pic>
        <p:nvPicPr>
          <p:cNvPr id="1026" name="Picture 2" descr="C:\Users\Шакирова Альфия\Desktop\Талисман ДОО\DSCN42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359624"/>
            <a:ext cx="2952328" cy="22142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88025" y="2756005"/>
            <a:ext cx="372277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Талисман ДОО «Искра»</a:t>
            </a:r>
          </a:p>
          <a:p>
            <a:r>
              <a:rPr lang="ru-RU" dirty="0" smtClean="0"/>
              <a:t>           </a:t>
            </a:r>
            <a:r>
              <a:rPr lang="ru-RU" sz="2000" b="1" dirty="0" smtClean="0">
                <a:solidFill>
                  <a:srgbClr val="C00000"/>
                </a:solidFill>
              </a:rPr>
              <a:t>КОСТЕР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9" y="4573870"/>
            <a:ext cx="640871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Членами организации являются:</a:t>
            </a:r>
          </a:p>
          <a:p>
            <a:r>
              <a:rPr lang="ru-RU" sz="2400" dirty="0"/>
              <a:t>- Следопыты</a:t>
            </a:r>
          </a:p>
          <a:p>
            <a:r>
              <a:rPr lang="ru-RU" sz="2400" dirty="0"/>
              <a:t>- Наследники</a:t>
            </a:r>
          </a:p>
          <a:p>
            <a:r>
              <a:rPr lang="ru-RU" sz="2400" dirty="0"/>
              <a:t>- Наставники (вожатые)</a:t>
            </a:r>
          </a:p>
        </p:txBody>
      </p:sp>
    </p:spTree>
    <p:extLst>
      <p:ext uri="{BB962C8B-B14F-4D97-AF65-F5344CB8AC3E}">
        <p14:creationId xmlns:p14="http://schemas.microsoft.com/office/powerpoint/2010/main" xmlns="" val="576499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rgbClr val="002060"/>
                </a:solidFill>
              </a:rPr>
              <a:t>Цель деятельности ДОО</a:t>
            </a:r>
            <a:endParaRPr lang="ru-RU" sz="3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2174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FF0000"/>
                </a:solidFill>
              </a:rPr>
              <a:t>Помочь каждому своему члену жить </a:t>
            </a:r>
            <a:r>
              <a:rPr lang="ru-RU" sz="2400" b="1" dirty="0" smtClean="0">
                <a:solidFill>
                  <a:srgbClr val="FF0000"/>
                </a:solidFill>
              </a:rPr>
              <a:t>интересной жизнью</a:t>
            </a:r>
            <a:r>
              <a:rPr lang="ru-RU" sz="2400" b="1" dirty="0">
                <a:solidFill>
                  <a:srgbClr val="FF0000"/>
                </a:solidFill>
              </a:rPr>
              <a:t>, </a:t>
            </a:r>
            <a:r>
              <a:rPr lang="ru-RU" sz="2400" b="1" dirty="0" smtClean="0">
                <a:solidFill>
                  <a:srgbClr val="FF0000"/>
                </a:solidFill>
              </a:rPr>
              <a:t>                          стать </a:t>
            </a:r>
            <a:r>
              <a:rPr lang="ru-RU" sz="2400" b="1" dirty="0">
                <a:solidFill>
                  <a:srgbClr val="FF0000"/>
                </a:solidFill>
              </a:rPr>
              <a:t>сильным, умным </a:t>
            </a:r>
            <a:r>
              <a:rPr lang="ru-RU" sz="2400" b="1" dirty="0" smtClean="0">
                <a:solidFill>
                  <a:srgbClr val="FF0000"/>
                </a:solidFill>
              </a:rPr>
              <a:t> и </a:t>
            </a:r>
            <a:r>
              <a:rPr lang="ru-RU" sz="2400" b="1" dirty="0">
                <a:solidFill>
                  <a:srgbClr val="FF0000"/>
                </a:solidFill>
              </a:rPr>
              <a:t>честным человеком – гражданином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  <a:r>
              <a:rPr lang="ru-RU" sz="2400" b="1" dirty="0"/>
              <a:t> </a:t>
            </a:r>
            <a:endParaRPr lang="ru-RU" sz="2400" b="1" dirty="0" smtClean="0"/>
          </a:p>
          <a:p>
            <a:pPr marL="0" indent="0" algn="ctr">
              <a:buNone/>
            </a:pPr>
            <a:r>
              <a:rPr lang="ru-RU" sz="2600" b="1" dirty="0" smtClean="0">
                <a:solidFill>
                  <a:srgbClr val="002060"/>
                </a:solidFill>
              </a:rPr>
              <a:t> Девиз ДОО СНТ:   «</a:t>
            </a:r>
            <a:r>
              <a:rPr lang="ru-RU" sz="2600" b="1" dirty="0">
                <a:solidFill>
                  <a:srgbClr val="002060"/>
                </a:solidFill>
              </a:rPr>
              <a:t>Будь готов</a:t>
            </a:r>
            <a:r>
              <a:rPr lang="ru-RU" sz="2600" b="1" dirty="0" smtClean="0">
                <a:solidFill>
                  <a:srgbClr val="002060"/>
                </a:solidFill>
              </a:rPr>
              <a:t>!»</a:t>
            </a:r>
            <a:r>
              <a:rPr lang="ru-RU" sz="2600" b="1" dirty="0">
                <a:solidFill>
                  <a:srgbClr val="002060"/>
                </a:solidFill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</a:rPr>
              <a:t>                                                   Наш лозунг</a:t>
            </a:r>
            <a:r>
              <a:rPr lang="ru-RU" sz="2800" b="1" dirty="0" smtClean="0">
                <a:solidFill>
                  <a:srgbClr val="002060"/>
                </a:solidFill>
              </a:rPr>
              <a:t>: </a:t>
            </a:r>
            <a:r>
              <a:rPr lang="ru-RU" sz="2600" b="1" dirty="0" smtClean="0">
                <a:solidFill>
                  <a:srgbClr val="002060"/>
                </a:solidFill>
              </a:rPr>
              <a:t>«</a:t>
            </a:r>
            <a:r>
              <a:rPr lang="ru-RU" sz="2600" b="1" dirty="0">
                <a:solidFill>
                  <a:srgbClr val="002060"/>
                </a:solidFill>
              </a:rPr>
              <a:t>Делай каждый день добрые дела!»</a:t>
            </a:r>
          </a:p>
          <a:p>
            <a:pPr marL="0" indent="0">
              <a:buNone/>
            </a:pP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4" name="Picture 3" descr="F:\Ндел\DSCN06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5400000">
            <a:off x="6878518" y="4513439"/>
            <a:ext cx="2661201" cy="18697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F:\Ндел\DSCN0615.JPG"/>
          <p:cNvPicPr>
            <a:picLocks noChangeAspect="1" noChangeArrowheads="1"/>
          </p:cNvPicPr>
          <p:nvPr/>
        </p:nvPicPr>
        <p:blipFill>
          <a:blip r:embed="rId3" cstate="print"/>
          <a:srcRect l="32589"/>
          <a:stretch>
            <a:fillRect/>
          </a:stretch>
        </p:blipFill>
        <p:spPr bwMode="auto">
          <a:xfrm>
            <a:off x="0" y="4102515"/>
            <a:ext cx="2227848" cy="26916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 flipH="1">
            <a:off x="7452320" y="393305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Галстук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10800000" flipV="1">
            <a:off x="251520" y="3917848"/>
            <a:ext cx="1512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Флаг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8649" y="2747319"/>
            <a:ext cx="5395740" cy="4046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82733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7613"/>
    </mc:Choice>
    <mc:Fallback>
      <p:transition spd="slow" advClick="0" advTm="76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14547" y="928670"/>
            <a:ext cx="3714776" cy="85725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ru-RU" sz="2400" dirty="0"/>
              <a:t>3 ступень – «Тропинки»</a:t>
            </a: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5572134" y="1"/>
            <a:ext cx="3571868" cy="714356"/>
          </a:xfrm>
          <a:prstGeom prst="triangle">
            <a:avLst/>
          </a:prstGeom>
          <a:blipFill>
            <a:blip r:embed="rId4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2911" y="2143117"/>
            <a:ext cx="5286412" cy="714380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ru-RU" sz="2400" dirty="0"/>
              <a:t>1 ступень – « Шаги»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57291" y="1571614"/>
            <a:ext cx="4572032" cy="714380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ru-RU" sz="2400" dirty="0"/>
              <a:t>2 ступень -  «Истоки»</a:t>
            </a:r>
          </a:p>
        </p:txBody>
      </p:sp>
      <p:sp>
        <p:nvSpPr>
          <p:cNvPr id="8" name="Овал 7"/>
          <p:cNvSpPr/>
          <p:nvPr/>
        </p:nvSpPr>
        <p:spPr>
          <a:xfrm rot="-1140000">
            <a:off x="292993" y="3395432"/>
            <a:ext cx="2566160" cy="23009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ru-RU" sz="2800" dirty="0"/>
              <a:t>1 правило –Следопыт отважный</a:t>
            </a:r>
          </a:p>
        </p:txBody>
      </p:sp>
      <p:sp>
        <p:nvSpPr>
          <p:cNvPr id="9" name="Овал 8"/>
          <p:cNvSpPr/>
          <p:nvPr/>
        </p:nvSpPr>
        <p:spPr>
          <a:xfrm rot="660000">
            <a:off x="2524836" y="4592328"/>
            <a:ext cx="2253603" cy="20960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ru-RU" sz="2400" dirty="0"/>
              <a:t>2 правило –Следопыт честный</a:t>
            </a:r>
          </a:p>
        </p:txBody>
      </p:sp>
      <p:sp>
        <p:nvSpPr>
          <p:cNvPr id="10" name="Овал 9"/>
          <p:cNvSpPr/>
          <p:nvPr/>
        </p:nvSpPr>
        <p:spPr>
          <a:xfrm rot="-1200000">
            <a:off x="4621465" y="4421534"/>
            <a:ext cx="2214643" cy="22062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ru-RU" sz="2400" dirty="0"/>
              <a:t>3 правило – Следопыт добрый</a:t>
            </a:r>
          </a:p>
        </p:txBody>
      </p:sp>
      <p:sp>
        <p:nvSpPr>
          <p:cNvPr id="11" name="Овал 10"/>
          <p:cNvSpPr/>
          <p:nvPr/>
        </p:nvSpPr>
        <p:spPr>
          <a:xfrm rot="-3180000">
            <a:off x="6537576" y="3585443"/>
            <a:ext cx="2505962" cy="22385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ru-RU" sz="2400" dirty="0"/>
              <a:t>4 правило – Следопыт стремится стать лучше</a:t>
            </a:r>
          </a:p>
        </p:txBody>
      </p:sp>
      <p:sp>
        <p:nvSpPr>
          <p:cNvPr id="7" name="Блок-схема: узел 6"/>
          <p:cNvSpPr/>
          <p:nvPr/>
        </p:nvSpPr>
        <p:spPr>
          <a:xfrm>
            <a:off x="2345567" y="2765178"/>
            <a:ext cx="4801047" cy="2092585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Я… даю честное слово быть хорошим следопытом и выполнять правила следопытов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929323" y="714356"/>
            <a:ext cx="3000396" cy="2143140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ru-RU" sz="3200" dirty="0"/>
              <a:t>следопыты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663996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20156"/>
    </mc:Choice>
    <mc:Fallback>
      <p:transition spd="slow" advClick="0" advTm="201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4" grpId="0" animBg="1"/>
      <p:bldP spid="5" grpId="0" animBg="1"/>
      <p:bldP spid="8" grpId="0" animBg="1"/>
      <p:bldP spid="9" grpId="0" animBg="1"/>
      <p:bldP spid="10" grpId="0" animBg="1"/>
      <p:bldP spid="11" grpId="0" animBg="1"/>
      <p:bldP spid="7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>
            <a:off x="-30318" y="188640"/>
            <a:ext cx="4346852" cy="1285884"/>
          </a:xfrm>
          <a:prstGeom prst="triangle">
            <a:avLst>
              <a:gd name="adj" fmla="val 517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ru-RU" sz="2400" dirty="0"/>
              <a:t>1 высота</a:t>
            </a: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483769" y="-71438"/>
            <a:ext cx="2989531" cy="2286016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ru-RU" sz="2000" dirty="0"/>
              <a:t>2 высота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4316533" y="-71438"/>
            <a:ext cx="4500563" cy="2000240"/>
          </a:xfrm>
          <a:prstGeom prst="triangl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ru-RU" dirty="0"/>
              <a:t>3 </a:t>
            </a:r>
            <a:r>
              <a:rPr lang="ru-RU" dirty="0" smtClean="0"/>
              <a:t>высота </a:t>
            </a:r>
            <a:r>
              <a:rPr lang="ru-RU" dirty="0"/>
              <a:t>Наследник </a:t>
            </a:r>
            <a:r>
              <a:rPr lang="ru-RU" dirty="0" smtClean="0"/>
              <a:t>- инструктор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2786051" y="1928803"/>
            <a:ext cx="4071967" cy="200425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Я…добровольно вступаю в союз наследников , обязуюсь выполнять законы наследников</a:t>
            </a:r>
          </a:p>
        </p:txBody>
      </p:sp>
      <p:sp>
        <p:nvSpPr>
          <p:cNvPr id="12" name="Овал 11"/>
          <p:cNvSpPr/>
          <p:nvPr/>
        </p:nvSpPr>
        <p:spPr>
          <a:xfrm rot="3540000">
            <a:off x="56981" y="1489316"/>
            <a:ext cx="2896270" cy="3027897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r>
              <a:rPr lang="ru-RU" dirty="0"/>
              <a:t>Традиция гражданства      – </a:t>
            </a:r>
            <a:r>
              <a:rPr lang="ru-RU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 закон</a:t>
            </a:r>
            <a:r>
              <a:rPr lang="ru-RU" dirty="0"/>
              <a:t>  «Наследник помогает своей республике, стремиться стать достойным гражданином»</a:t>
            </a:r>
          </a:p>
        </p:txBody>
      </p:sp>
      <p:sp>
        <p:nvSpPr>
          <p:cNvPr id="10" name="Овал 9"/>
          <p:cNvSpPr/>
          <p:nvPr/>
        </p:nvSpPr>
        <p:spPr>
          <a:xfrm rot="960000">
            <a:off x="1750099" y="3340354"/>
            <a:ext cx="2300168" cy="3359564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r>
              <a:rPr lang="ru-RU" dirty="0">
                <a:solidFill>
                  <a:schemeClr val="bg1"/>
                </a:solidFill>
              </a:rPr>
              <a:t>Традиция правды </a:t>
            </a:r>
            <a:r>
              <a:rPr lang="ru-RU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–    2 закон </a:t>
            </a:r>
            <a:r>
              <a:rPr lang="ru-RU" dirty="0"/>
              <a:t>«Наследник отважно стоит за </a:t>
            </a:r>
            <a:r>
              <a:rPr lang="ru-RU" dirty="0" err="1"/>
              <a:t>справедли</a:t>
            </a:r>
            <a:r>
              <a:rPr lang="ru-RU" dirty="0"/>
              <a:t> </a:t>
            </a:r>
            <a:r>
              <a:rPr lang="ru-RU" dirty="0" err="1"/>
              <a:t>вость</a:t>
            </a:r>
            <a:r>
              <a:rPr lang="ru-RU" dirty="0"/>
              <a:t>»</a:t>
            </a:r>
          </a:p>
        </p:txBody>
      </p:sp>
      <p:sp>
        <p:nvSpPr>
          <p:cNvPr id="18" name="Овал 17"/>
          <p:cNvSpPr/>
          <p:nvPr/>
        </p:nvSpPr>
        <p:spPr>
          <a:xfrm rot="-3480000">
            <a:off x="6518506" y="1725230"/>
            <a:ext cx="2687950" cy="2514276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ru-RU" dirty="0"/>
              <a:t>Традиция наследия –                         </a:t>
            </a:r>
            <a:r>
              <a:rPr lang="ru-RU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5 закон </a:t>
            </a:r>
            <a:r>
              <a:rPr lang="ru-RU" dirty="0"/>
              <a:t>«Наследник бережно хранит природу и культуру родного края</a:t>
            </a:r>
          </a:p>
        </p:txBody>
      </p:sp>
      <p:sp>
        <p:nvSpPr>
          <p:cNvPr id="11" name="Овал 10"/>
          <p:cNvSpPr/>
          <p:nvPr/>
        </p:nvSpPr>
        <p:spPr>
          <a:xfrm rot="-120000">
            <a:off x="3635321" y="3750197"/>
            <a:ext cx="2776907" cy="3048077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r>
              <a:rPr lang="ru-RU" dirty="0"/>
              <a:t>Традиция добра -              </a:t>
            </a:r>
            <a:r>
              <a:rPr lang="ru-RU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3 закон </a:t>
            </a:r>
            <a:r>
              <a:rPr lang="ru-RU" dirty="0"/>
              <a:t>«Наследник  верный друг помогает старшим и младшим  </a:t>
            </a:r>
          </a:p>
        </p:txBody>
      </p:sp>
      <p:sp>
        <p:nvSpPr>
          <p:cNvPr id="9" name="Овал 8"/>
          <p:cNvSpPr/>
          <p:nvPr/>
        </p:nvSpPr>
        <p:spPr>
          <a:xfrm rot="-1740000">
            <a:off x="5821309" y="3382171"/>
            <a:ext cx="2362571" cy="3091298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ru-RU" sz="2000" dirty="0"/>
              <a:t>Т</a:t>
            </a:r>
            <a:r>
              <a:rPr lang="ru-RU" dirty="0"/>
              <a:t>радиция роста-                             </a:t>
            </a:r>
            <a:r>
              <a:rPr lang="ru-RU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4 закон </a:t>
            </a:r>
            <a:r>
              <a:rPr lang="ru-RU" dirty="0"/>
              <a:t>«Наследник хочет больше знать и уметь, стать сильным и ловким»</a:t>
            </a:r>
          </a:p>
        </p:txBody>
      </p:sp>
    </p:spTree>
    <p:extLst>
      <p:ext uri="{BB962C8B-B14F-4D97-AF65-F5344CB8AC3E}">
        <p14:creationId xmlns:p14="http://schemas.microsoft.com/office/powerpoint/2010/main" xmlns="" val="4124242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4492"/>
    </mc:Choice>
    <mc:Fallback>
      <p:transition spd="slow" advClick="0" advTm="144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00"/>
                            </p:stCondLst>
                            <p:childTnLst>
                              <p:par>
                                <p:cTn id="3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000"/>
                            </p:stCondLst>
                            <p:childTnLst>
                              <p:par>
                                <p:cTn id="3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12" grpId="0" animBg="1"/>
      <p:bldP spid="10" grpId="0" animBg="1"/>
      <p:bldP spid="18" grpId="0" animBg="1"/>
      <p:bldP spid="11" grpId="0" animBg="1"/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</TotalTime>
  <Words>315</Words>
  <Application>Microsoft Office PowerPoint</Application>
  <PresentationFormat>Экран (4:3)</PresentationFormat>
  <Paragraphs>58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Девиз ДЕТСКОЙ ОРГАНИЗАЦИИ  «ИСКРА»</vt:lpstr>
      <vt:lpstr>Цель деятельности ДОО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Шафигуллина Фарида</dc:creator>
  <cp:lastModifiedBy>levsha</cp:lastModifiedBy>
  <cp:revision>22</cp:revision>
  <dcterms:created xsi:type="dcterms:W3CDTF">2014-11-17T07:48:07Z</dcterms:created>
  <dcterms:modified xsi:type="dcterms:W3CDTF">2017-10-19T08:56:19Z</dcterms:modified>
</cp:coreProperties>
</file>